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98" y="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标题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zh-TW" altLang="en-US" smtClean="0"/>
              <a:t>单击此处编辑母版标题样式</a:t>
            </a:r>
            <a:endParaRPr kumimoji="0" lang="en-US"/>
          </a:p>
        </p:txBody>
      </p:sp>
      <p:cxnSp>
        <p:nvCxnSpPr>
          <p:cNvPr id="8" name="直线连接符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日期占位符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3/5/2015</a:t>
            </a:fld>
            <a:endParaRPr lang="en-US"/>
          </a:p>
        </p:txBody>
      </p:sp>
      <p:sp>
        <p:nvSpPr>
          <p:cNvPr id="16" name="幻灯片编号占位符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单击此处编辑母版文本样式</a:t>
            </a:r>
          </a:p>
          <a:p>
            <a:pPr lvl="1" eaLnBrk="1" latinLnBrk="0" hangingPunct="1"/>
            <a:r>
              <a:rPr lang="zh-TW" altLang="en-US" smtClean="0"/>
              <a:t>二级</a:t>
            </a:r>
          </a:p>
          <a:p>
            <a:pPr lvl="2" eaLnBrk="1" latinLnBrk="0" hangingPunct="1"/>
            <a:r>
              <a:rPr lang="zh-TW" altLang="en-US" smtClean="0"/>
              <a:t>三级</a:t>
            </a:r>
          </a:p>
          <a:p>
            <a:pPr lvl="3" eaLnBrk="1" latinLnBrk="0" hangingPunct="1"/>
            <a:r>
              <a:rPr lang="zh-TW" altLang="en-US" smtClean="0"/>
              <a:t>四级</a:t>
            </a:r>
          </a:p>
          <a:p>
            <a:pPr lvl="4" eaLnBrk="1" latinLnBrk="0" hangingPunct="1"/>
            <a:r>
              <a:rPr lang="zh-TW" altLang="en-US" smtClean="0"/>
              <a:t>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3/5/2015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单击此处编辑母版文本样式</a:t>
            </a:r>
          </a:p>
          <a:p>
            <a:pPr lvl="1" eaLnBrk="1" latinLnBrk="0" hangingPunct="1"/>
            <a:r>
              <a:rPr lang="zh-TW" altLang="en-US" smtClean="0"/>
              <a:t>二级</a:t>
            </a:r>
          </a:p>
          <a:p>
            <a:pPr lvl="2" eaLnBrk="1" latinLnBrk="0" hangingPunct="1"/>
            <a:r>
              <a:rPr lang="zh-TW" altLang="en-US" smtClean="0"/>
              <a:t>三级</a:t>
            </a:r>
          </a:p>
          <a:p>
            <a:pPr lvl="3" eaLnBrk="1" latinLnBrk="0" hangingPunct="1"/>
            <a:r>
              <a:rPr lang="zh-TW" altLang="en-US" smtClean="0"/>
              <a:t>四级</a:t>
            </a:r>
          </a:p>
          <a:p>
            <a:pPr lvl="4" eaLnBrk="1" latinLnBrk="0" hangingPunct="1"/>
            <a:r>
              <a:rPr lang="zh-TW" altLang="en-US" smtClean="0"/>
              <a:t>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3/5/2015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单击此处编辑母版文本样式</a:t>
            </a:r>
          </a:p>
          <a:p>
            <a:pPr lvl="1" eaLnBrk="1" latinLnBrk="0" hangingPunct="1"/>
            <a:r>
              <a:rPr lang="zh-TW" altLang="en-US" smtClean="0"/>
              <a:t>二级</a:t>
            </a:r>
          </a:p>
          <a:p>
            <a:pPr lvl="2" eaLnBrk="1" latinLnBrk="0" hangingPunct="1"/>
            <a:r>
              <a:rPr lang="zh-TW" altLang="en-US" smtClean="0"/>
              <a:t>三级</a:t>
            </a:r>
          </a:p>
          <a:p>
            <a:pPr lvl="3" eaLnBrk="1" latinLnBrk="0" hangingPunct="1"/>
            <a:r>
              <a:rPr lang="zh-TW" altLang="en-US" smtClean="0"/>
              <a:t>四级</a:t>
            </a:r>
          </a:p>
          <a:p>
            <a:pPr lvl="4" eaLnBrk="1" latinLnBrk="0" hangingPunct="1"/>
            <a:r>
              <a:rPr lang="zh-TW" altLang="en-US" smtClean="0"/>
              <a:t>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3/5/2015</a:t>
            </a:fld>
            <a:endParaRPr lang="en-US"/>
          </a:p>
        </p:txBody>
      </p:sp>
      <p:sp>
        <p:nvSpPr>
          <p:cNvPr id="15" name="幻灯片编号占位符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3/5/2015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zh-TW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单击此处编辑母版文本样式</a:t>
            </a:r>
          </a:p>
        </p:txBody>
      </p:sp>
      <p:cxnSp>
        <p:nvCxnSpPr>
          <p:cNvPr id="7" name="直线连接符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3/5/2015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单击此处编辑母版标题样式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单击此处编辑母版文本样式</a:t>
            </a:r>
          </a:p>
          <a:p>
            <a:pPr lvl="1" eaLnBrk="1" latinLnBrk="0" hangingPunct="1"/>
            <a:r>
              <a:rPr lang="zh-TW" altLang="en-US" smtClean="0"/>
              <a:t>二级</a:t>
            </a:r>
          </a:p>
          <a:p>
            <a:pPr lvl="2" eaLnBrk="1" latinLnBrk="0" hangingPunct="1"/>
            <a:r>
              <a:rPr lang="zh-TW" altLang="en-US" smtClean="0"/>
              <a:t>三级</a:t>
            </a:r>
          </a:p>
          <a:p>
            <a:pPr lvl="3" eaLnBrk="1" latinLnBrk="0" hangingPunct="1"/>
            <a:r>
              <a:rPr lang="zh-TW" altLang="en-US" smtClean="0"/>
              <a:t>四级</a:t>
            </a:r>
          </a:p>
          <a:p>
            <a:pPr lvl="4" eaLnBrk="1" latinLnBrk="0" hangingPunct="1"/>
            <a:r>
              <a:rPr lang="zh-TW" altLang="en-US" smtClean="0"/>
              <a:t>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单击此处编辑母版文本样式</a:t>
            </a:r>
          </a:p>
          <a:p>
            <a:pPr lvl="1" eaLnBrk="1" latinLnBrk="0" hangingPunct="1"/>
            <a:r>
              <a:rPr lang="zh-TW" altLang="en-US" smtClean="0"/>
              <a:t>二级</a:t>
            </a:r>
          </a:p>
          <a:p>
            <a:pPr lvl="2" eaLnBrk="1" latinLnBrk="0" hangingPunct="1"/>
            <a:r>
              <a:rPr lang="zh-TW" altLang="en-US" smtClean="0"/>
              <a:t>三级</a:t>
            </a:r>
          </a:p>
          <a:p>
            <a:pPr lvl="3" eaLnBrk="1" latinLnBrk="0" hangingPunct="1"/>
            <a:r>
              <a:rPr lang="zh-TW" altLang="en-US" smtClean="0"/>
              <a:t>四级</a:t>
            </a:r>
          </a:p>
          <a:p>
            <a:pPr lvl="4" eaLnBrk="1" latinLnBrk="0" hangingPunct="1"/>
            <a:r>
              <a:rPr lang="zh-TW" altLang="en-US" smtClean="0"/>
              <a:t>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3/5/2015</a:t>
            </a:fld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单击此处编辑母版文本样式</a:t>
            </a:r>
          </a:p>
        </p:txBody>
      </p:sp>
      <p:sp>
        <p:nvSpPr>
          <p:cNvPr id="32" name="内容占位符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单击此处编辑母版文本样式</a:t>
            </a:r>
          </a:p>
          <a:p>
            <a:pPr lvl="1" eaLnBrk="1" latinLnBrk="0" hangingPunct="1"/>
            <a:r>
              <a:rPr lang="zh-TW" altLang="en-US" smtClean="0"/>
              <a:t>二级</a:t>
            </a:r>
          </a:p>
          <a:p>
            <a:pPr lvl="2" eaLnBrk="1" latinLnBrk="0" hangingPunct="1"/>
            <a:r>
              <a:rPr lang="zh-TW" altLang="en-US" smtClean="0"/>
              <a:t>三级</a:t>
            </a:r>
          </a:p>
          <a:p>
            <a:pPr lvl="3" eaLnBrk="1" latinLnBrk="0" hangingPunct="1"/>
            <a:r>
              <a:rPr lang="zh-TW" altLang="en-US" smtClean="0"/>
              <a:t>四级</a:t>
            </a:r>
          </a:p>
          <a:p>
            <a:pPr lvl="4" eaLnBrk="1" latinLnBrk="0" hangingPunct="1"/>
            <a:r>
              <a:rPr lang="zh-TW" altLang="en-US" smtClean="0"/>
              <a:t>五级</a:t>
            </a:r>
            <a:endParaRPr kumimoji="0" lang="en-US"/>
          </a:p>
        </p:txBody>
      </p:sp>
      <p:sp>
        <p:nvSpPr>
          <p:cNvPr id="34" name="内容占位符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单击此处编辑母版文本样式</a:t>
            </a:r>
          </a:p>
          <a:p>
            <a:pPr lvl="1" eaLnBrk="1" latinLnBrk="0" hangingPunct="1"/>
            <a:r>
              <a:rPr lang="zh-TW" altLang="en-US" smtClean="0"/>
              <a:t>二级</a:t>
            </a:r>
          </a:p>
          <a:p>
            <a:pPr lvl="2" eaLnBrk="1" latinLnBrk="0" hangingPunct="1"/>
            <a:r>
              <a:rPr lang="zh-TW" altLang="en-US" smtClean="0"/>
              <a:t>三级</a:t>
            </a:r>
          </a:p>
          <a:p>
            <a:pPr lvl="3" eaLnBrk="1" latinLnBrk="0" hangingPunct="1"/>
            <a:r>
              <a:rPr lang="zh-TW" altLang="en-US" smtClean="0"/>
              <a:t>四级</a:t>
            </a:r>
          </a:p>
          <a:p>
            <a:pPr lvl="4" eaLnBrk="1" latinLnBrk="0" hangingPunct="1"/>
            <a:r>
              <a:rPr lang="zh-TW" altLang="en-US" smtClean="0"/>
              <a:t>五级</a:t>
            </a:r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单击此处编辑母版文本样式</a:t>
            </a:r>
          </a:p>
        </p:txBody>
      </p:sp>
      <p:cxnSp>
        <p:nvCxnSpPr>
          <p:cNvPr id="10" name="直线连接符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3/5/2015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3/5/2015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内容占位符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单击此处编辑母版文本样式</a:t>
            </a:r>
          </a:p>
          <a:p>
            <a:pPr lvl="1" eaLnBrk="1" latinLnBrk="0" hangingPunct="1"/>
            <a:r>
              <a:rPr lang="zh-TW" altLang="en-US" smtClean="0"/>
              <a:t>二级</a:t>
            </a:r>
          </a:p>
          <a:p>
            <a:pPr lvl="2" eaLnBrk="1" latinLnBrk="0" hangingPunct="1"/>
            <a:r>
              <a:rPr lang="zh-TW" altLang="en-US" smtClean="0"/>
              <a:t>三级</a:t>
            </a:r>
          </a:p>
          <a:p>
            <a:pPr lvl="3" eaLnBrk="1" latinLnBrk="0" hangingPunct="1"/>
            <a:r>
              <a:rPr lang="zh-TW" altLang="en-US" smtClean="0"/>
              <a:t>四级</a:t>
            </a:r>
          </a:p>
          <a:p>
            <a:pPr lvl="4" eaLnBrk="1" latinLnBrk="0" hangingPunct="1"/>
            <a:r>
              <a:rPr lang="zh-TW" altLang="en-US" smtClean="0"/>
              <a:t>五级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单击此处编辑母版文本样式</a:t>
            </a:r>
          </a:p>
        </p:txBody>
      </p:sp>
      <p:sp>
        <p:nvSpPr>
          <p:cNvPr id="31" name="标题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3/5/2015</a:t>
            </a:fld>
            <a:endParaRPr 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将图片拖动到占位符，或单击添加图标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单击此处编辑母版文本样式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3/5/2015</a:t>
            </a:fld>
            <a:endParaRPr 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TW" altLang="en-US" smtClean="0"/>
              <a:t>二级</a:t>
            </a:r>
          </a:p>
          <a:p>
            <a:pPr lvl="2" eaLnBrk="1" latinLnBrk="0" hangingPunct="1"/>
            <a:r>
              <a:rPr kumimoji="0" lang="zh-TW" altLang="en-US" smtClean="0"/>
              <a:t>三级</a:t>
            </a:r>
          </a:p>
          <a:p>
            <a:pPr lvl="3" eaLnBrk="1" latinLnBrk="0" hangingPunct="1"/>
            <a:r>
              <a:rPr kumimoji="0" lang="zh-TW" altLang="en-US" smtClean="0"/>
              <a:t>四级</a:t>
            </a:r>
          </a:p>
          <a:p>
            <a:pPr lvl="4" eaLnBrk="1" latinLnBrk="0" hangingPunct="1"/>
            <a:r>
              <a:rPr kumimoji="0" lang="zh-TW" altLang="en-US" smtClean="0"/>
              <a:t>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3/5/2015</a:t>
            </a:fld>
            <a:endParaRPr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幻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单击此处编辑母版标题样式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199" y="265364"/>
            <a:ext cx="8229600" cy="881387"/>
          </a:xfrm>
        </p:spPr>
        <p:txBody>
          <a:bodyPr>
            <a:normAutofit fontScale="90000"/>
          </a:bodyPr>
          <a:lstStyle/>
          <a:p>
            <a:r>
              <a:rPr kumimoji="1" lang="zh-TW" altLang="en-US" sz="4400" dirty="0" smtClean="0">
                <a:latin typeface="+mj-ea"/>
                <a:cs typeface="Songti TC Regular"/>
              </a:rPr>
              <a:t>美的覺醒</a:t>
            </a:r>
            <a:r>
              <a:rPr kumimoji="1" lang="en-US" altLang="zh-TW" dirty="0" smtClean="0">
                <a:latin typeface="+mj-ea"/>
                <a:cs typeface="Songti TC Regular"/>
              </a:rPr>
              <a:t>  </a:t>
            </a:r>
            <a:r>
              <a:rPr kumimoji="1" lang="zh-TW" altLang="en-US" sz="3100" dirty="0" smtClean="0">
                <a:latin typeface="+mj-ea"/>
                <a:cs typeface="Songti TC Regular"/>
              </a:rPr>
              <a:t>蔣勳</a:t>
            </a:r>
            <a:r>
              <a:rPr kumimoji="1" lang="en-US" altLang="zh-TW" dirty="0" smtClean="0">
                <a:latin typeface="+mj-ea"/>
                <a:cs typeface="Songti TC Regular"/>
              </a:rPr>
              <a:t>                            </a:t>
            </a:r>
            <a:r>
              <a:rPr kumimoji="1" lang="en-US" altLang="zh-TW" dirty="0" smtClean="0">
                <a:latin typeface="+mj-ea"/>
                <a:cs typeface="Songti TC Regular"/>
              </a:rPr>
              <a:t>                          </a:t>
            </a:r>
            <a:r>
              <a:rPr kumimoji="1" lang="en-US" altLang="zh-TW" sz="2000" dirty="0" err="1" smtClean="0">
                <a:latin typeface="+mj-ea"/>
                <a:cs typeface="Songti TC Regular"/>
              </a:rPr>
              <a:t>Archi</a:t>
            </a:r>
            <a:r>
              <a:rPr kumimoji="1" lang="en-US" altLang="zh-TW" sz="2000" dirty="0" smtClean="0">
                <a:latin typeface="+mj-ea"/>
                <a:cs typeface="Songti TC Regular"/>
              </a:rPr>
              <a:t>  </a:t>
            </a:r>
            <a:r>
              <a:rPr kumimoji="1" lang="en-US" altLang="zh-TW" sz="2000" dirty="0" smtClean="0">
                <a:latin typeface="+mj-ea"/>
                <a:cs typeface="Songti TC Regular"/>
              </a:rPr>
              <a:t>2015 03 05</a:t>
            </a:r>
            <a:endParaRPr kumimoji="1" lang="zh-CN" altLang="en-US" sz="2000" dirty="0">
              <a:latin typeface="+mj-ea"/>
              <a:cs typeface="Songti TC Regular"/>
            </a:endParaRPr>
          </a:p>
        </p:txBody>
      </p:sp>
      <p:pic>
        <p:nvPicPr>
          <p:cNvPr id="7" name="内容占位符 6" descr="6f68fb18gx6Dl3DvZPG50&amp;690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80" r="7580"/>
          <a:stretch>
            <a:fillRect/>
          </a:stretch>
        </p:blipFill>
        <p:spPr>
          <a:xfrm>
            <a:off x="434975" y="1457325"/>
            <a:ext cx="5176838" cy="4572000"/>
          </a:xfrm>
        </p:spPr>
      </p:pic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5762686" y="1457325"/>
            <a:ext cx="2924113" cy="4638675"/>
          </a:xfrm>
        </p:spPr>
        <p:txBody>
          <a:bodyPr/>
          <a:lstStyle/>
          <a:p>
            <a:r>
              <a:rPr kumimoji="1" lang="zh-TW" altLang="en-US" dirty="0" smtClean="0"/>
              <a:t>不是探討美學是喚起你美的感覺</a:t>
            </a:r>
            <a:endParaRPr kumimoji="1" lang="en-US" altLang="zh-TW" dirty="0" smtClean="0"/>
          </a:p>
          <a:p>
            <a:endParaRPr kumimoji="1" lang="en-US" altLang="zh-CN" dirty="0"/>
          </a:p>
          <a:p>
            <a:r>
              <a:rPr kumimoji="1" lang="zh-TW" altLang="en-US" dirty="0" smtClean="0"/>
              <a:t>重新「看到，聽到，嗅到處摸到，品味到生命的美好」</a:t>
            </a:r>
            <a:r>
              <a:rPr kumimoji="1" lang="en-US" altLang="zh-TW" dirty="0" smtClean="0"/>
              <a:t> 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334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 smtClean="0"/>
              <a:t>美無所不在</a:t>
            </a:r>
            <a:endParaRPr kumimoji="1" lang="zh-CN" altLang="en-US" b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kumimoji="1" lang="zh-TW" altLang="en-US" dirty="0" smtClean="0"/>
              <a:t>孔子：天何言哉？四時行焉，百物生焉，天何言哉？</a:t>
            </a:r>
            <a:endParaRPr kumimoji="1" lang="en-US" altLang="zh-TW" dirty="0" smtClean="0"/>
          </a:p>
          <a:p>
            <a:r>
              <a:rPr kumimoji="1" lang="zh-TW" altLang="en-US" dirty="0" smtClean="0"/>
              <a:t>美無法說靠親身體會</a:t>
            </a:r>
            <a:endParaRPr kumimoji="1" lang="en-US" altLang="zh-TW" dirty="0" smtClean="0"/>
          </a:p>
          <a:p>
            <a:endParaRPr kumimoji="1" lang="en-US" altLang="zh-CN" dirty="0"/>
          </a:p>
          <a:p>
            <a:r>
              <a:rPr kumimoji="1" lang="zh-TW" altLang="en-US" dirty="0" smtClean="0"/>
              <a:t>你多久沒在工作一半時走出戶外曬曬暖陽，感受微風輕拂花香飄逸的感覺</a:t>
            </a:r>
            <a:endParaRPr kumimoji="1" lang="en-US" altLang="zh-TW" dirty="0" smtClean="0"/>
          </a:p>
          <a:p>
            <a:r>
              <a:rPr kumimoji="1" lang="zh-TW" altLang="en-US" dirty="0" smtClean="0"/>
              <a:t>充滿知識的大腦下是否是個空虛的心靈</a:t>
            </a:r>
            <a:endParaRPr kumimoji="1" lang="zh-CN" altLang="en-US" dirty="0"/>
          </a:p>
        </p:txBody>
      </p:sp>
      <p:pic>
        <p:nvPicPr>
          <p:cNvPr id="7" name="内容占位符 6" descr="IMG_057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16" b="100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4594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6511" y="284320"/>
            <a:ext cx="8229600" cy="1478456"/>
          </a:xfrm>
        </p:spPr>
        <p:txBody>
          <a:bodyPr/>
          <a:lstStyle/>
          <a:p>
            <a:r>
              <a:rPr kumimoji="1" lang="en-US" altLang="zh-TW" b="1" dirty="0" smtClean="0"/>
              <a:t>        </a:t>
            </a:r>
            <a:r>
              <a:rPr kumimoji="1" lang="zh-TW" altLang="en-US" b="1" dirty="0" smtClean="0"/>
              <a:t>別浪美好事物從身邊溜走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199" y="2158978"/>
            <a:ext cx="4059936" cy="4572000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833953" y="2158978"/>
            <a:ext cx="5333932" cy="4572000"/>
          </a:xfrm>
        </p:spPr>
        <p:txBody>
          <a:bodyPr/>
          <a:lstStyle/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</p:txBody>
      </p:sp>
      <p:sp>
        <p:nvSpPr>
          <p:cNvPr id="5" name="内容占位符 3"/>
          <p:cNvSpPr txBox="1">
            <a:spLocks/>
          </p:cNvSpPr>
          <p:nvPr/>
        </p:nvSpPr>
        <p:spPr>
          <a:xfrm>
            <a:off x="3611158" y="1867026"/>
            <a:ext cx="5333932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pPr marL="0" indent="0">
              <a:buFont typeface="Wingdings 2"/>
              <a:buNone/>
            </a:pPr>
            <a:r>
              <a:rPr kumimoji="1" lang="zh-TW" altLang="en-US" sz="5400" dirty="0" smtClean="0"/>
              <a:t>謝謝！</a:t>
            </a:r>
            <a:endParaRPr kumimoji="1" lang="en-US" altLang="zh-CN" sz="5400" dirty="0" smtClean="0"/>
          </a:p>
        </p:txBody>
      </p:sp>
    </p:spTree>
    <p:extLst>
      <p:ext uri="{BB962C8B-B14F-4D97-AF65-F5344CB8AC3E}">
        <p14:creationId xmlns:p14="http://schemas.microsoft.com/office/powerpoint/2010/main" xmlns="" val="30909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1738"/>
          </a:xfrm>
        </p:spPr>
        <p:txBody>
          <a:bodyPr/>
          <a:lstStyle/>
          <a:p>
            <a:r>
              <a:rPr kumimoji="1" lang="zh-TW" altLang="en-US" b="1" dirty="0" smtClean="0">
                <a:latin typeface="Songti TC Bold"/>
                <a:cs typeface="Songti TC Bold"/>
              </a:rPr>
              <a:t>三大主軸</a:t>
            </a:r>
            <a:endParaRPr kumimoji="1" lang="zh-CN" altLang="en-US" b="1" dirty="0">
              <a:latin typeface="Songti TC Bold"/>
              <a:cs typeface="Songti TC Bold"/>
            </a:endParaRPr>
          </a:p>
        </p:txBody>
      </p:sp>
      <p:pic>
        <p:nvPicPr>
          <p:cNvPr id="5" name="内容占位符 4" descr="6f68fb18gx6Dl3EEg1M4e&amp;690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64" r="22464"/>
          <a:stretch>
            <a:fillRect/>
          </a:stretch>
        </p:blipFill>
        <p:spPr/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 smtClean="0"/>
              <a:t>尋找美</a:t>
            </a:r>
            <a:r>
              <a:rPr kumimoji="1" lang="en-US" altLang="zh-TW" dirty="0" smtClean="0"/>
              <a:t>  </a:t>
            </a:r>
            <a:r>
              <a:rPr kumimoji="1" lang="zh-TW" altLang="en-US" dirty="0" smtClean="0"/>
              <a:t>感覺美</a:t>
            </a:r>
            <a:endParaRPr kumimoji="1" lang="en-US" altLang="zh-TW" dirty="0" smtClean="0"/>
          </a:p>
          <a:p>
            <a:endParaRPr kumimoji="1" lang="en-US" altLang="zh-TW" dirty="0"/>
          </a:p>
          <a:p>
            <a:pPr marL="0" indent="0">
              <a:buNone/>
            </a:pPr>
            <a:endParaRPr kumimoji="1" lang="en-US" altLang="zh-TW" dirty="0" smtClean="0"/>
          </a:p>
          <a:p>
            <a:r>
              <a:rPr kumimoji="1" lang="zh-TW" altLang="en-US" dirty="0" smtClean="0"/>
              <a:t>六識之美</a:t>
            </a:r>
            <a:endParaRPr kumimoji="1" lang="en-US" altLang="zh-TW" dirty="0" smtClean="0"/>
          </a:p>
          <a:p>
            <a:pPr marL="0" indent="0">
              <a:buNone/>
            </a:pPr>
            <a:r>
              <a:rPr kumimoji="1" lang="en-US" altLang="zh-TW" dirty="0"/>
              <a:t> </a:t>
            </a:r>
            <a:r>
              <a:rPr kumimoji="1" lang="en-US" altLang="zh-TW" dirty="0" smtClean="0"/>
              <a:t>   </a:t>
            </a:r>
            <a:r>
              <a:rPr kumimoji="1" lang="zh-TW" altLang="en-US" dirty="0" smtClean="0"/>
              <a:t>眼，耳，鼻，舌，</a:t>
            </a:r>
            <a:endParaRPr kumimoji="1" lang="en-US" altLang="zh-TW" dirty="0" smtClean="0"/>
          </a:p>
          <a:p>
            <a:pPr marL="0" indent="0">
              <a:buNone/>
            </a:pPr>
            <a:r>
              <a:rPr kumimoji="1" lang="en-US" altLang="zh-TW" dirty="0"/>
              <a:t> </a:t>
            </a:r>
            <a:r>
              <a:rPr kumimoji="1" lang="en-US" altLang="zh-TW" dirty="0" smtClean="0"/>
              <a:t>   </a:t>
            </a:r>
            <a:r>
              <a:rPr kumimoji="1" lang="zh-TW" altLang="en-US" dirty="0" smtClean="0"/>
              <a:t>身，意</a:t>
            </a:r>
            <a:r>
              <a:rPr kumimoji="1" lang="en-US" altLang="zh-TW" dirty="0" smtClean="0"/>
              <a:t>                 </a:t>
            </a:r>
          </a:p>
          <a:p>
            <a:pPr marL="0" indent="0">
              <a:buNone/>
            </a:pPr>
            <a:endParaRPr kumimoji="1" lang="en-US" altLang="zh-TW" dirty="0" smtClean="0"/>
          </a:p>
          <a:p>
            <a:pPr marL="0" indent="0">
              <a:buNone/>
            </a:pPr>
            <a:r>
              <a:rPr kumimoji="1" lang="en-US" altLang="zh-TW" dirty="0" smtClean="0"/>
              <a:t>    </a:t>
            </a:r>
            <a:r>
              <a:rPr kumimoji="1" lang="zh-TW" altLang="en-US" dirty="0" smtClean="0"/>
              <a:t>美無所不在</a:t>
            </a:r>
            <a:r>
              <a:rPr kumimoji="1" lang="en-US" altLang="zh-TW" dirty="0" smtClean="0"/>
              <a:t>      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7836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454"/>
            <a:ext cx="8229600" cy="966683"/>
          </a:xfrm>
        </p:spPr>
        <p:txBody>
          <a:bodyPr/>
          <a:lstStyle/>
          <a:p>
            <a:r>
              <a:rPr kumimoji="1" lang="zh-TW" altLang="en-US" dirty="0" smtClean="0"/>
              <a:t>尋找美</a:t>
            </a:r>
            <a:r>
              <a:rPr kumimoji="1" lang="en-US" altLang="zh-TW" dirty="0" smtClean="0"/>
              <a:t>                      </a:t>
            </a:r>
            <a:r>
              <a:rPr kumimoji="1" lang="zh-TW" altLang="en-US" sz="3200" dirty="0" smtClean="0"/>
              <a:t>去感覺美吧！</a:t>
            </a:r>
            <a:endParaRPr kumimoji="1" lang="zh-CN" altLang="en-US" sz="3200" dirty="0"/>
          </a:p>
        </p:txBody>
      </p:sp>
      <p:pic>
        <p:nvPicPr>
          <p:cNvPr id="5" name="内容占位符 4" descr="6f68fb18gx6Dl3K7wII5c&amp;690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68" b="5668"/>
          <a:stretch>
            <a:fillRect/>
          </a:stretch>
        </p:blipFill>
        <p:spPr/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kumimoji="1" lang="zh-TW" altLang="en-US" dirty="0" smtClean="0"/>
              <a:t>美是感性與理性的平衡</a:t>
            </a:r>
            <a:endParaRPr kumimoji="1" lang="en-US" altLang="zh-TW" dirty="0" smtClean="0"/>
          </a:p>
          <a:p>
            <a:endParaRPr kumimoji="1" lang="en-US" altLang="zh-CN" dirty="0"/>
          </a:p>
          <a:p>
            <a:r>
              <a:rPr kumimoji="1" lang="zh-TW" altLang="en-US" dirty="0" smtClean="0"/>
              <a:t>美是一種感受是一種引起心靈美好感受的反應或激動，但又「說不清楚」</a:t>
            </a:r>
            <a:r>
              <a:rPr kumimoji="1" lang="en-US" altLang="zh-TW" dirty="0" smtClean="0"/>
              <a:t>  </a:t>
            </a:r>
          </a:p>
          <a:p>
            <a:endParaRPr kumimoji="1" lang="en-US" altLang="zh-CN" dirty="0"/>
          </a:p>
          <a:p>
            <a:r>
              <a:rPr kumimoji="1" lang="zh-TW" altLang="en-US" dirty="0" smtClean="0"/>
              <a:t>美的感受應是超越知識</a:t>
            </a:r>
            <a:endParaRPr kumimoji="1" lang="en-US" altLang="zh-TW" dirty="0" smtClean="0"/>
          </a:p>
          <a:p>
            <a:endParaRPr kumimoji="1" lang="en-US" altLang="zh-TW" dirty="0"/>
          </a:p>
          <a:p>
            <a:r>
              <a:rPr kumimoji="1" lang="zh-TW" altLang="en-US" dirty="0" smtClean="0"/>
              <a:t>莊子「</a:t>
            </a:r>
            <a:r>
              <a:rPr kumimoji="1"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天地有大美而不言</a:t>
            </a:r>
            <a:r>
              <a:rPr kumimoji="1" lang="zh-TW" altLang="en-US" dirty="0" smtClean="0"/>
              <a:t>」</a:t>
            </a:r>
            <a:endParaRPr kumimoji="1" lang="en-US" altLang="zh-TW" dirty="0" smtClean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0127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7978"/>
            <a:ext cx="8229600" cy="1001222"/>
          </a:xfrm>
        </p:spPr>
        <p:txBody>
          <a:bodyPr/>
          <a:lstStyle/>
          <a:p>
            <a:r>
              <a:rPr kumimoji="1" lang="zh-TW" altLang="en-US" dirty="0" smtClean="0"/>
              <a:t>味覺之美</a:t>
            </a:r>
            <a:endParaRPr kumimoji="1" lang="zh-CN" altLang="en-US" dirty="0"/>
          </a:p>
        </p:txBody>
      </p:sp>
      <p:pic>
        <p:nvPicPr>
          <p:cNvPr id="5" name="内容占位符 4" descr="IMG_066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24" r="18324"/>
          <a:stretch>
            <a:fillRect/>
          </a:stretch>
        </p:blipFill>
        <p:spPr/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zh-TW" altLang="en-US" dirty="0" smtClean="0"/>
              <a:t>五感之首，「羊大位之美」</a:t>
            </a:r>
            <a:endParaRPr kumimoji="1" lang="en-US" altLang="zh-TW" dirty="0" smtClean="0"/>
          </a:p>
          <a:p>
            <a:r>
              <a:rPr kumimoji="1" lang="zh-TW" altLang="en-US" dirty="0" smtClean="0"/>
              <a:t>品酒師的啟發</a:t>
            </a:r>
            <a:r>
              <a:rPr kumimoji="1" lang="en-US" altLang="zh-TW" dirty="0" smtClean="0"/>
              <a:t> </a:t>
            </a:r>
            <a:r>
              <a:rPr kumimoji="1" lang="zh-TW" altLang="en-US" dirty="0" smtClean="0"/>
              <a:t>「開始知道了</a:t>
            </a:r>
            <a:r>
              <a:rPr kumimoji="1" lang="en-US" altLang="zh-TW" dirty="0" smtClean="0"/>
              <a:t> </a:t>
            </a:r>
            <a:r>
              <a:rPr kumimoji="1" lang="zh-TW" altLang="en-US" dirty="0" smtClean="0"/>
              <a:t>生命的味道」</a:t>
            </a:r>
            <a:endParaRPr kumimoji="1" lang="en-US" altLang="zh-TW" dirty="0" smtClean="0"/>
          </a:p>
          <a:p>
            <a:endParaRPr kumimoji="1" lang="en-US" altLang="zh-CN" dirty="0"/>
          </a:p>
          <a:p>
            <a:r>
              <a:rPr kumimoji="1" lang="zh-TW" altLang="en-US" dirty="0" smtClean="0"/>
              <a:t>味覺連結了情感也影響了文化</a:t>
            </a:r>
            <a:endParaRPr kumimoji="1" lang="en-US" altLang="zh-TW" dirty="0" smtClean="0"/>
          </a:p>
          <a:p>
            <a:endParaRPr kumimoji="1" lang="en-US" altLang="zh-TW" dirty="0" smtClean="0"/>
          </a:p>
          <a:p>
            <a:r>
              <a:rPr kumimoji="1" lang="zh-TW" altLang="en-US" dirty="0" smtClean="0"/>
              <a:t>人生與味覺都五味雜陳，清空它重新發現它的美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2463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6127"/>
            <a:ext cx="8229600" cy="965920"/>
          </a:xfrm>
        </p:spPr>
        <p:txBody>
          <a:bodyPr>
            <a:normAutofit/>
          </a:bodyPr>
          <a:lstStyle/>
          <a:p>
            <a:r>
              <a:rPr kumimoji="1" lang="zh-TW" altLang="en-US" b="1" dirty="0" smtClean="0"/>
              <a:t>聽覺之美</a:t>
            </a:r>
            <a:r>
              <a:rPr kumimoji="1" lang="en-US" altLang="zh-TW" b="1" dirty="0" smtClean="0"/>
              <a:t>                 </a:t>
            </a:r>
            <a:r>
              <a:rPr kumimoji="1" lang="zh-TW" altLang="en-US" sz="3100" b="1" dirty="0" smtClean="0"/>
              <a:t>我也喜歡巴哈的音樂</a:t>
            </a:r>
            <a:endParaRPr kumimoji="1" lang="zh-CN" altLang="en-US" sz="3100" b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zh-TW" altLang="en-US" dirty="0" smtClean="0"/>
              <a:t>人類了不起的文明，最能觸動心靈深處「與心對話」</a:t>
            </a:r>
            <a:endParaRPr kumimoji="1" lang="en-US" altLang="zh-TW" dirty="0" smtClean="0"/>
          </a:p>
          <a:p>
            <a:r>
              <a:rPr kumimoji="1" lang="zh-TW" altLang="en-US" dirty="0" smtClean="0"/>
              <a:t>真正聽覺之美是找到自己的秩序與節奏「美好的聲音竟然是新的渴望」</a:t>
            </a:r>
            <a:endParaRPr kumimoji="1" lang="en-US" altLang="zh-TW" dirty="0" smtClean="0"/>
          </a:p>
          <a:p>
            <a:r>
              <a:rPr kumimoji="1" lang="zh-TW" altLang="en-US" dirty="0" smtClean="0"/>
              <a:t>週遭的噪音太多你對音的敏銳度是否降低了？</a:t>
            </a:r>
            <a:endParaRPr kumimoji="1" lang="en-US" altLang="zh-TW" dirty="0" smtClean="0"/>
          </a:p>
          <a:p>
            <a:r>
              <a:rPr kumimoji="1" lang="zh-TW" altLang="en-US" dirty="0" smtClean="0"/>
              <a:t>為人創造美好的聽覺享受</a:t>
            </a:r>
            <a:r>
              <a:rPr kumimoji="1" lang="en-US" altLang="zh-TW" dirty="0" smtClean="0"/>
              <a:t>……</a:t>
            </a:r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zh-CN" altLang="en-US" dirty="0"/>
          </a:p>
        </p:txBody>
      </p:sp>
      <p:pic>
        <p:nvPicPr>
          <p:cNvPr id="9" name="内容占位符 8" descr="IMG_0607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08" r="56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3476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5368" y="255887"/>
            <a:ext cx="8229600" cy="900342"/>
          </a:xfrm>
        </p:spPr>
        <p:txBody>
          <a:bodyPr/>
          <a:lstStyle/>
          <a:p>
            <a:r>
              <a:rPr kumimoji="1" lang="zh-TW" altLang="en-US" b="1" dirty="0" smtClean="0"/>
              <a:t>嗅覺之美</a:t>
            </a:r>
            <a:r>
              <a:rPr kumimoji="1" lang="en-US" altLang="zh-TW" b="1" dirty="0" smtClean="0"/>
              <a:t>      </a:t>
            </a:r>
            <a:endParaRPr kumimoji="1" lang="zh-CN" altLang="en-US" b="1" dirty="0"/>
          </a:p>
        </p:txBody>
      </p:sp>
      <p:pic>
        <p:nvPicPr>
          <p:cNvPr id="5" name="内容占位符 4" descr="IMG_031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06" r="16706"/>
          <a:stretch>
            <a:fillRect/>
          </a:stretch>
        </p:blipFill>
        <p:spPr/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 smtClean="0"/>
              <a:t>容易退化掉的感官功能請珍惜！</a:t>
            </a:r>
            <a:endParaRPr kumimoji="1" lang="en-US" altLang="zh-TW" dirty="0" smtClean="0"/>
          </a:p>
          <a:p>
            <a:r>
              <a:rPr kumimoji="1" lang="zh-TW" altLang="en-US" dirty="0" smtClean="0"/>
              <a:t>從小以來對味道的感動你是否還記得？</a:t>
            </a:r>
            <a:endParaRPr kumimoji="1" lang="en-US" altLang="zh-TW" dirty="0" smtClean="0"/>
          </a:p>
          <a:p>
            <a:r>
              <a:rPr kumimoji="1" lang="zh-TW" altLang="en-US" dirty="0" smtClean="0"/>
              <a:t>黛玉葬花</a:t>
            </a:r>
            <a:endParaRPr kumimoji="1" lang="en-US" altLang="zh-TW" dirty="0" smtClean="0"/>
          </a:p>
          <a:p>
            <a:r>
              <a:rPr kumimoji="1" lang="zh-TW" altLang="en-US" dirty="0" smtClean="0"/>
              <a:t>佛陀「拈花微笑」</a:t>
            </a:r>
            <a:endParaRPr kumimoji="1" lang="en-US" altLang="zh-TW" dirty="0" smtClean="0"/>
          </a:p>
          <a:p>
            <a:r>
              <a:rPr kumimoji="1" lang="zh-TW" altLang="en-US" dirty="0" smtClean="0"/>
              <a:t>嗅覺連結情感比視覺強</a:t>
            </a:r>
            <a:endParaRPr kumimoji="1" lang="en-US" altLang="zh-TW" dirty="0" smtClean="0"/>
          </a:p>
          <a:p>
            <a:r>
              <a:rPr kumimoji="1" lang="zh-TW" altLang="en-US" dirty="0" smtClean="0"/>
              <a:t>物資豐盛資訊爆滿，對這些有感嗎？心靈空虛否？</a:t>
            </a:r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335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454"/>
            <a:ext cx="8229600" cy="966683"/>
          </a:xfrm>
        </p:spPr>
        <p:txBody>
          <a:bodyPr/>
          <a:lstStyle/>
          <a:p>
            <a:r>
              <a:rPr kumimoji="1" lang="zh-TW" altLang="en-US" b="1" dirty="0" smtClean="0"/>
              <a:t>視覺之美</a:t>
            </a:r>
            <a:endParaRPr kumimoji="1" lang="zh-CN" altLang="en-US" b="1" dirty="0"/>
          </a:p>
        </p:txBody>
      </p:sp>
      <p:pic>
        <p:nvPicPr>
          <p:cNvPr id="5" name="内容占位符 4" descr="IMG_0769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24" r="9924"/>
          <a:stretch>
            <a:fillRect/>
          </a:stretch>
        </p:blipFill>
        <p:spPr>
          <a:xfrm>
            <a:off x="457200" y="1874659"/>
            <a:ext cx="3566179" cy="4015968"/>
          </a:xfrm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zh-TW" altLang="en-US" dirty="0" smtClean="0"/>
              <a:t>師法自然</a:t>
            </a:r>
            <a:endParaRPr kumimoji="1" lang="en-US" altLang="zh-TW" dirty="0" smtClean="0"/>
          </a:p>
          <a:p>
            <a:endParaRPr kumimoji="1" lang="en-US" altLang="zh-TW" dirty="0" smtClean="0"/>
          </a:p>
          <a:p>
            <a:r>
              <a:rPr kumimoji="1" lang="zh-TW" altLang="en-US" dirty="0" smtClean="0"/>
              <a:t>心靈的提款機</a:t>
            </a:r>
            <a:endParaRPr kumimoji="1" lang="zh-CN" altLang="en-US" dirty="0"/>
          </a:p>
        </p:txBody>
      </p:sp>
      <p:pic>
        <p:nvPicPr>
          <p:cNvPr id="6" name="图片 5" descr="IMG_020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8552" y="3677185"/>
            <a:ext cx="3774181" cy="274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17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84874"/>
          </a:xfrm>
        </p:spPr>
        <p:txBody>
          <a:bodyPr/>
          <a:lstStyle/>
          <a:p>
            <a:r>
              <a:rPr kumimoji="1" lang="zh-TW" altLang="en-US" b="1" dirty="0" smtClean="0"/>
              <a:t>觸覺之美</a:t>
            </a:r>
            <a:r>
              <a:rPr kumimoji="1" lang="en-US" altLang="zh-TW" b="1" dirty="0" smtClean="0"/>
              <a:t>        </a:t>
            </a:r>
            <a:endParaRPr kumimoji="1" lang="zh-CN" altLang="en-US" b="1" dirty="0"/>
          </a:p>
        </p:txBody>
      </p:sp>
      <p:pic>
        <p:nvPicPr>
          <p:cNvPr id="5" name="内容占位符 4" descr="IMG_0198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06" r="16706"/>
          <a:stretch>
            <a:fillRect/>
          </a:stretch>
        </p:blipFill>
        <p:spPr/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zh-TW" altLang="en-US" dirty="0" smtClean="0"/>
              <a:t>容易被遺忘的感官</a:t>
            </a:r>
            <a:endParaRPr kumimoji="1" lang="en-US" altLang="zh-TW" dirty="0" smtClean="0"/>
          </a:p>
          <a:p>
            <a:endParaRPr kumimoji="1" lang="en-US" altLang="zh-CN" dirty="0"/>
          </a:p>
          <a:p>
            <a:r>
              <a:rPr kumimoji="1" lang="zh-TW" altLang="en-US" dirty="0" smtClean="0"/>
              <a:t>東方文化對人體碰觸的禁忌</a:t>
            </a:r>
            <a:endParaRPr kumimoji="1" lang="en-US" altLang="zh-TW" dirty="0" smtClean="0"/>
          </a:p>
          <a:p>
            <a:endParaRPr kumimoji="1" lang="en-US" altLang="zh-CN" dirty="0"/>
          </a:p>
          <a:p>
            <a:r>
              <a:rPr kumimoji="1" lang="zh-TW" altLang="en-US" dirty="0" smtClean="0"/>
              <a:t>肢體語言的高貴情操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6421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5364"/>
            <a:ext cx="8229600" cy="852956"/>
          </a:xfrm>
        </p:spPr>
        <p:txBody>
          <a:bodyPr/>
          <a:lstStyle/>
          <a:p>
            <a:r>
              <a:rPr kumimoji="1" lang="zh-TW" altLang="en-US" b="1" dirty="0" smtClean="0"/>
              <a:t>身心五感平衡之美</a:t>
            </a:r>
            <a:endParaRPr kumimoji="1" lang="zh-CN" altLang="en-US" b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92621" y="2073682"/>
            <a:ext cx="4445230" cy="4572000"/>
          </a:xfrm>
        </p:spPr>
        <p:txBody>
          <a:bodyPr/>
          <a:lstStyle/>
          <a:p>
            <a:r>
              <a:rPr kumimoji="1" lang="zh-TW" altLang="en-US" dirty="0" smtClean="0"/>
              <a:t>滿足的是心靈而非感官</a:t>
            </a:r>
            <a:endParaRPr kumimoji="1" lang="en-US" altLang="zh-TW" dirty="0" smtClean="0"/>
          </a:p>
          <a:p>
            <a:endParaRPr kumimoji="1" lang="en-US" altLang="zh-CN" dirty="0"/>
          </a:p>
          <a:p>
            <a:r>
              <a:rPr kumimoji="1" lang="zh-TW" altLang="en-US" dirty="0" smtClean="0"/>
              <a:t>提升超脫感官的心靈感受</a:t>
            </a:r>
            <a:endParaRPr kumimoji="1" lang="en-US" altLang="zh-TW" dirty="0" smtClean="0"/>
          </a:p>
          <a:p>
            <a:endParaRPr kumimoji="1" lang="en-US" altLang="zh-CN" dirty="0"/>
          </a:p>
          <a:p>
            <a:r>
              <a:rPr kumimoji="1" lang="zh-TW" altLang="en-US" dirty="0" smtClean="0"/>
              <a:t>愈分享擁有愈多</a:t>
            </a:r>
            <a:endParaRPr kumimoji="1" lang="zh-CN" altLang="en-US" dirty="0"/>
          </a:p>
        </p:txBody>
      </p:sp>
      <p:pic>
        <p:nvPicPr>
          <p:cNvPr id="6" name="图片 5" descr="IMG_065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324" y="4899756"/>
            <a:ext cx="1888196" cy="1527948"/>
          </a:xfrm>
          <a:prstGeom prst="rect">
            <a:avLst/>
          </a:prstGeom>
        </p:spPr>
      </p:pic>
      <p:pic>
        <p:nvPicPr>
          <p:cNvPr id="8" name="内容占位符 7" descr="IMG_0557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" r="534"/>
          <a:stretch>
            <a:fillRect/>
          </a:stretch>
        </p:blipFill>
        <p:spPr>
          <a:xfrm>
            <a:off x="2651011" y="4899756"/>
            <a:ext cx="1342448" cy="1511766"/>
          </a:xfrm>
        </p:spPr>
      </p:pic>
      <p:pic>
        <p:nvPicPr>
          <p:cNvPr id="9" name="图片 8" descr="IMG_056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323" y="1383056"/>
            <a:ext cx="3388135" cy="328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58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纸张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纸张.thmx</Template>
  <TotalTime>524</TotalTime>
  <Words>408</Words>
  <Application>Microsoft Macintosh PowerPoint</Application>
  <PresentationFormat>如螢幕大小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纸张</vt:lpstr>
      <vt:lpstr>美的覺醒  蔣勳                                                      Archi  2015 03 05</vt:lpstr>
      <vt:lpstr>三大主軸</vt:lpstr>
      <vt:lpstr>尋找美                      去感覺美吧！</vt:lpstr>
      <vt:lpstr>味覺之美</vt:lpstr>
      <vt:lpstr>聽覺之美                 我也喜歡巴哈的音樂</vt:lpstr>
      <vt:lpstr>嗅覺之美      </vt:lpstr>
      <vt:lpstr>視覺之美</vt:lpstr>
      <vt:lpstr>觸覺之美        </vt:lpstr>
      <vt:lpstr>身心五感平衡之美</vt:lpstr>
      <vt:lpstr>美無所不在</vt:lpstr>
      <vt:lpstr>        別浪美好事物從身邊溜走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美的覺醒  蔣勳                            Archi  2015 03 05</dc:title>
  <dc:creator>Chang Archi</dc:creator>
  <cp:lastModifiedBy>user</cp:lastModifiedBy>
  <cp:revision>21</cp:revision>
  <dcterms:created xsi:type="dcterms:W3CDTF">2015-03-04T06:05:24Z</dcterms:created>
  <dcterms:modified xsi:type="dcterms:W3CDTF">2015-03-05T07:06:13Z</dcterms:modified>
</cp:coreProperties>
</file>